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8288000" cy="102870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Montserrat Ultra-Bold" panose="020B0604020202020204" charset="0"/>
      <p:regular r:id="rId7"/>
    </p:embeddedFont>
    <p:embeddedFont>
      <p:font typeface="Open Sans" panose="020B0606030504020204" pitchFamily="34" charset="0"/>
      <p:regular r:id="rId8"/>
    </p:embeddedFont>
    <p:embeddedFont>
      <p:font typeface="Open Sans Bold" panose="020B0806030504020204" charset="0"/>
      <p:regular r:id="rId9"/>
    </p:embeddedFont>
    <p:embeddedFont>
      <p:font typeface="Open Sans Extra Bold" panose="020B0604020202020204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780" y="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531513"/>
            <a:ext cx="18288000" cy="7915483"/>
            <a:chOff x="0" y="0"/>
            <a:chExt cx="6382539" cy="144711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82539" cy="1447119"/>
            </a:xfrm>
            <a:custGeom>
              <a:avLst/>
              <a:gdLst/>
              <a:ahLst/>
              <a:cxnLst/>
              <a:rect l="l" t="t" r="r" b="b"/>
              <a:pathLst>
                <a:path w="6382539" h="1447119">
                  <a:moveTo>
                    <a:pt x="0" y="0"/>
                  </a:moveTo>
                  <a:lnTo>
                    <a:pt x="6382539" y="0"/>
                  </a:lnTo>
                  <a:lnTo>
                    <a:pt x="6382539" y="1447119"/>
                  </a:lnTo>
                  <a:lnTo>
                    <a:pt x="0" y="1447119"/>
                  </a:lnTo>
                  <a:close/>
                </a:path>
              </a:pathLst>
            </a:custGeom>
            <a:solidFill>
              <a:srgbClr val="1B2C4E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1787525" y="2531513"/>
            <a:ext cx="6556098" cy="3796607"/>
            <a:chOff x="0" y="0"/>
            <a:chExt cx="13561116" cy="444729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561116" cy="4447297"/>
            </a:xfrm>
            <a:custGeom>
              <a:avLst/>
              <a:gdLst/>
              <a:ahLst/>
              <a:cxnLst/>
              <a:rect l="l" t="t" r="r" b="b"/>
              <a:pathLst>
                <a:path w="13561116" h="4447297">
                  <a:moveTo>
                    <a:pt x="0" y="0"/>
                  </a:moveTo>
                  <a:lnTo>
                    <a:pt x="13561116" y="0"/>
                  </a:lnTo>
                  <a:lnTo>
                    <a:pt x="13561116" y="4447297"/>
                  </a:lnTo>
                  <a:lnTo>
                    <a:pt x="0" y="4447297"/>
                  </a:lnTo>
                  <a:close/>
                </a:path>
              </a:pathLst>
            </a:custGeom>
            <a:solidFill>
              <a:srgbClr val="355E98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1" y="9724412"/>
            <a:ext cx="18284791" cy="722584"/>
            <a:chOff x="0" y="0"/>
            <a:chExt cx="12392701" cy="46008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392701" cy="460080"/>
            </a:xfrm>
            <a:custGeom>
              <a:avLst/>
              <a:gdLst/>
              <a:ahLst/>
              <a:cxnLst/>
              <a:rect l="l" t="t" r="r" b="b"/>
              <a:pathLst>
                <a:path w="12392701" h="460080">
                  <a:moveTo>
                    <a:pt x="0" y="0"/>
                  </a:moveTo>
                  <a:lnTo>
                    <a:pt x="12392701" y="0"/>
                  </a:lnTo>
                  <a:lnTo>
                    <a:pt x="12392701" y="460080"/>
                  </a:lnTo>
                  <a:lnTo>
                    <a:pt x="0" y="460080"/>
                  </a:lnTo>
                  <a:close/>
                </a:path>
              </a:pathLst>
            </a:custGeom>
            <a:solidFill>
              <a:srgbClr val="7A9DCD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8" name="Freeform 8"/>
          <p:cNvSpPr/>
          <p:nvPr/>
        </p:nvSpPr>
        <p:spPr>
          <a:xfrm>
            <a:off x="831756" y="3032895"/>
            <a:ext cx="2760792" cy="1397651"/>
          </a:xfrm>
          <a:custGeom>
            <a:avLst/>
            <a:gdLst/>
            <a:ahLst/>
            <a:cxnLst/>
            <a:rect l="l" t="t" r="r" b="b"/>
            <a:pathLst>
              <a:path w="2760792" h="1397651">
                <a:moveTo>
                  <a:pt x="0" y="0"/>
                </a:moveTo>
                <a:lnTo>
                  <a:pt x="2760792" y="0"/>
                </a:lnTo>
                <a:lnTo>
                  <a:pt x="2760792" y="1397651"/>
                </a:lnTo>
                <a:lnTo>
                  <a:pt x="0" y="13976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 rot="-5400000">
            <a:off x="-330327" y="2308593"/>
            <a:ext cx="1210060" cy="549408"/>
          </a:xfrm>
          <a:custGeom>
            <a:avLst/>
            <a:gdLst/>
            <a:ahLst/>
            <a:cxnLst/>
            <a:rect l="l" t="t" r="r" b="b"/>
            <a:pathLst>
              <a:path w="1210060" h="605030">
                <a:moveTo>
                  <a:pt x="0" y="0"/>
                </a:moveTo>
                <a:lnTo>
                  <a:pt x="1210060" y="0"/>
                </a:lnTo>
                <a:lnTo>
                  <a:pt x="1210060" y="605030"/>
                </a:lnTo>
                <a:lnTo>
                  <a:pt x="0" y="6050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>
            <a:off x="549407" y="323914"/>
            <a:ext cx="4994272" cy="1654353"/>
          </a:xfrm>
          <a:custGeom>
            <a:avLst/>
            <a:gdLst/>
            <a:ahLst/>
            <a:cxnLst/>
            <a:rect l="l" t="t" r="r" b="b"/>
            <a:pathLst>
              <a:path w="4994272" h="1654353">
                <a:moveTo>
                  <a:pt x="0" y="0"/>
                </a:moveTo>
                <a:lnTo>
                  <a:pt x="4994272" y="0"/>
                </a:lnTo>
                <a:lnTo>
                  <a:pt x="4994272" y="1654353"/>
                </a:lnTo>
                <a:lnTo>
                  <a:pt x="0" y="165435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>
            <a:off x="5269857" y="2878629"/>
            <a:ext cx="1582029" cy="1971375"/>
          </a:xfrm>
          <a:custGeom>
            <a:avLst/>
            <a:gdLst/>
            <a:ahLst/>
            <a:cxnLst/>
            <a:rect l="l" t="t" r="r" b="b"/>
            <a:pathLst>
              <a:path w="1582029" h="1971375">
                <a:moveTo>
                  <a:pt x="0" y="0"/>
                </a:moveTo>
                <a:lnTo>
                  <a:pt x="1582029" y="0"/>
                </a:lnTo>
                <a:lnTo>
                  <a:pt x="1582029" y="1971375"/>
                </a:lnTo>
                <a:lnTo>
                  <a:pt x="0" y="197137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2"/>
          <p:cNvSpPr/>
          <p:nvPr/>
        </p:nvSpPr>
        <p:spPr>
          <a:xfrm>
            <a:off x="8529196" y="2987468"/>
            <a:ext cx="2217306" cy="1862537"/>
          </a:xfrm>
          <a:custGeom>
            <a:avLst/>
            <a:gdLst/>
            <a:ahLst/>
            <a:cxnLst/>
            <a:rect l="l" t="t" r="r" b="b"/>
            <a:pathLst>
              <a:path w="2217306" h="1862537">
                <a:moveTo>
                  <a:pt x="0" y="0"/>
                </a:moveTo>
                <a:lnTo>
                  <a:pt x="2217305" y="0"/>
                </a:lnTo>
                <a:lnTo>
                  <a:pt x="2217305" y="1862536"/>
                </a:lnTo>
                <a:lnTo>
                  <a:pt x="0" y="186253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TextBox 13"/>
          <p:cNvSpPr txBox="1"/>
          <p:nvPr/>
        </p:nvSpPr>
        <p:spPr>
          <a:xfrm>
            <a:off x="13934391" y="1478002"/>
            <a:ext cx="3864803" cy="6115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43"/>
              </a:lnSpc>
            </a:pPr>
            <a:r>
              <a:rPr lang="en-US" sz="3674">
                <a:solidFill>
                  <a:srgbClr val="2768BD"/>
                </a:solidFill>
                <a:latin typeface="Open Sans Extra Bold"/>
              </a:rPr>
              <a:t>www.sup.ac.uk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49407" y="5875593"/>
            <a:ext cx="3314809" cy="3133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0"/>
              </a:lnSpc>
            </a:pPr>
            <a:r>
              <a:rPr lang="en-US" sz="2600">
                <a:solidFill>
                  <a:srgbClr val="FFFFFF"/>
                </a:solidFill>
                <a:latin typeface="Open Sans"/>
              </a:rPr>
              <a:t>SUP titles will be freely available to a global audience via our online platform, complying with funder mandates and increasing the reach of research.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74683" y="5164953"/>
            <a:ext cx="3474937" cy="342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00"/>
              </a:lnSpc>
              <a:spcBef>
                <a:spcPct val="0"/>
              </a:spcBef>
            </a:pPr>
            <a:r>
              <a:rPr lang="en-US" sz="2600">
                <a:solidFill>
                  <a:srgbClr val="FFFFFF"/>
                </a:solidFill>
                <a:latin typeface="Montserrat Ultra-Bold"/>
              </a:rPr>
              <a:t>Fully Open Access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213047" y="5875593"/>
            <a:ext cx="3393018" cy="3133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0"/>
              </a:lnSpc>
            </a:pPr>
            <a:r>
              <a:rPr lang="en-US" sz="2600">
                <a:solidFill>
                  <a:srgbClr val="FFFFFF"/>
                </a:solidFill>
                <a:latin typeface="Open Sans"/>
              </a:rPr>
              <a:t>SUP provides a cost-effective and ethical route to publishing. Any surpluses will be reinvested in the Press for the benefit of Scotland’s research community.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757991" y="5145873"/>
            <a:ext cx="2493788" cy="342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00"/>
              </a:lnSpc>
              <a:spcBef>
                <a:spcPct val="0"/>
              </a:spcBef>
            </a:pPr>
            <a:r>
              <a:rPr lang="en-US" sz="2600">
                <a:solidFill>
                  <a:srgbClr val="FFFFFF"/>
                </a:solidFill>
                <a:latin typeface="Montserrat Ultra-Bold"/>
              </a:rPr>
              <a:t>Not-for-profit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888221" y="5875593"/>
            <a:ext cx="3699279" cy="3133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0"/>
              </a:lnSpc>
            </a:pPr>
            <a:r>
              <a:rPr lang="en-US" sz="2600">
                <a:solidFill>
                  <a:srgbClr val="FFFFFF"/>
                </a:solidFill>
                <a:latin typeface="Open Sans"/>
              </a:rPr>
              <a:t>SUP delivers a full publishing service. All proposals go through a rigorous peer review process managed by an Editorial Board drawn from participating institutions.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8430786" y="5179473"/>
            <a:ext cx="2414126" cy="342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00"/>
              </a:lnSpc>
              <a:spcBef>
                <a:spcPct val="0"/>
              </a:spcBef>
            </a:pPr>
            <a:r>
              <a:rPr lang="en-US" sz="2600">
                <a:solidFill>
                  <a:srgbClr val="FFFFFF"/>
                </a:solidFill>
                <a:latin typeface="Montserrat Ultra-Bold"/>
              </a:rPr>
              <a:t>High Quality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403357" y="584143"/>
            <a:ext cx="6982502" cy="11434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54"/>
              </a:lnSpc>
            </a:pPr>
            <a:r>
              <a:rPr lang="en-US" sz="2610">
                <a:solidFill>
                  <a:srgbClr val="032552"/>
                </a:solidFill>
                <a:latin typeface="Montserrat Ultra-Bold"/>
              </a:rPr>
              <a:t>DELIVERING A FAIR &amp; SUSTAINABLE PUBLISHING INFRASTRUCTURE FOR SCOTLAND’S RESEARCH COMMUNITY</a:t>
            </a:r>
          </a:p>
        </p:txBody>
      </p:sp>
      <p:sp>
        <p:nvSpPr>
          <p:cNvPr id="21" name="Freeform 21"/>
          <p:cNvSpPr/>
          <p:nvPr/>
        </p:nvSpPr>
        <p:spPr>
          <a:xfrm>
            <a:off x="12057020" y="5118472"/>
            <a:ext cx="208321" cy="208321"/>
          </a:xfrm>
          <a:custGeom>
            <a:avLst/>
            <a:gdLst/>
            <a:ahLst/>
            <a:cxnLst/>
            <a:rect l="l" t="t" r="r" b="b"/>
            <a:pathLst>
              <a:path w="208321" h="208321">
                <a:moveTo>
                  <a:pt x="0" y="0"/>
                </a:moveTo>
                <a:lnTo>
                  <a:pt x="208321" y="0"/>
                </a:lnTo>
                <a:lnTo>
                  <a:pt x="208321" y="208321"/>
                </a:lnTo>
                <a:lnTo>
                  <a:pt x="0" y="20832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2" name="TextBox 22"/>
          <p:cNvSpPr txBox="1"/>
          <p:nvPr/>
        </p:nvSpPr>
        <p:spPr>
          <a:xfrm>
            <a:off x="12526627" y="3277068"/>
            <a:ext cx="5197683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Open Sans Bold"/>
              </a:rPr>
              <a:t>Publish with us or join our Peer Review Network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2526627" y="4176714"/>
            <a:ext cx="5170235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Open Sans Bold"/>
              </a:rPr>
              <a:t>Share information about SUP across your networks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2526627" y="5079228"/>
            <a:ext cx="5372434" cy="1099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Open Sans Bold"/>
              </a:rPr>
              <a:t>Engage with Open Access initiatives led by your library. Contact your local SUP representative.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2016125" y="2734778"/>
            <a:ext cx="2795073" cy="342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00"/>
              </a:lnSpc>
            </a:pPr>
            <a:r>
              <a:rPr lang="en-US" sz="2600">
                <a:solidFill>
                  <a:srgbClr val="8BC9CF"/>
                </a:solidFill>
                <a:latin typeface="Montserrat Ultra-Bold"/>
              </a:rPr>
              <a:t>Support SUP</a:t>
            </a:r>
          </a:p>
        </p:txBody>
      </p:sp>
      <p:sp>
        <p:nvSpPr>
          <p:cNvPr id="26" name="Freeform 26"/>
          <p:cNvSpPr/>
          <p:nvPr/>
        </p:nvSpPr>
        <p:spPr>
          <a:xfrm>
            <a:off x="12058688" y="4267444"/>
            <a:ext cx="208321" cy="208321"/>
          </a:xfrm>
          <a:custGeom>
            <a:avLst/>
            <a:gdLst/>
            <a:ahLst/>
            <a:cxnLst/>
            <a:rect l="l" t="t" r="r" b="b"/>
            <a:pathLst>
              <a:path w="208321" h="208321">
                <a:moveTo>
                  <a:pt x="0" y="0"/>
                </a:moveTo>
                <a:lnTo>
                  <a:pt x="208321" y="0"/>
                </a:lnTo>
                <a:lnTo>
                  <a:pt x="208321" y="208321"/>
                </a:lnTo>
                <a:lnTo>
                  <a:pt x="0" y="20832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7" name="Freeform 27"/>
          <p:cNvSpPr/>
          <p:nvPr/>
        </p:nvSpPr>
        <p:spPr>
          <a:xfrm>
            <a:off x="12057020" y="3416935"/>
            <a:ext cx="208321" cy="208321"/>
          </a:xfrm>
          <a:custGeom>
            <a:avLst/>
            <a:gdLst/>
            <a:ahLst/>
            <a:cxnLst/>
            <a:rect l="l" t="t" r="r" b="b"/>
            <a:pathLst>
              <a:path w="208321" h="208321">
                <a:moveTo>
                  <a:pt x="0" y="0"/>
                </a:moveTo>
                <a:lnTo>
                  <a:pt x="208321" y="0"/>
                </a:lnTo>
                <a:lnTo>
                  <a:pt x="208321" y="208321"/>
                </a:lnTo>
                <a:lnTo>
                  <a:pt x="0" y="20832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28" name="Group 28"/>
          <p:cNvGrpSpPr/>
          <p:nvPr/>
        </p:nvGrpSpPr>
        <p:grpSpPr>
          <a:xfrm>
            <a:off x="11787525" y="6328119"/>
            <a:ext cx="6500475" cy="3396293"/>
            <a:chOff x="0" y="0"/>
            <a:chExt cx="3158317" cy="1563283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3158317" cy="1563283"/>
            </a:xfrm>
            <a:custGeom>
              <a:avLst/>
              <a:gdLst/>
              <a:ahLst/>
              <a:cxnLst/>
              <a:rect l="l" t="t" r="r" b="b"/>
              <a:pathLst>
                <a:path w="3158317" h="1563283">
                  <a:moveTo>
                    <a:pt x="0" y="0"/>
                  </a:moveTo>
                  <a:lnTo>
                    <a:pt x="3158317" y="0"/>
                  </a:lnTo>
                  <a:lnTo>
                    <a:pt x="3158317" y="1563283"/>
                  </a:lnTo>
                  <a:lnTo>
                    <a:pt x="0" y="15632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0" name="Freeform 30"/>
          <p:cNvSpPr/>
          <p:nvPr/>
        </p:nvSpPr>
        <p:spPr>
          <a:xfrm rot="5400000">
            <a:off x="17434598" y="9436807"/>
            <a:ext cx="1133591" cy="566795"/>
          </a:xfrm>
          <a:custGeom>
            <a:avLst/>
            <a:gdLst/>
            <a:ahLst/>
            <a:cxnLst/>
            <a:rect l="l" t="t" r="r" b="b"/>
            <a:pathLst>
              <a:path w="1133591" h="566795">
                <a:moveTo>
                  <a:pt x="0" y="0"/>
                </a:moveTo>
                <a:lnTo>
                  <a:pt x="1133591" y="0"/>
                </a:lnTo>
                <a:lnTo>
                  <a:pt x="1133591" y="566795"/>
                </a:lnTo>
                <a:lnTo>
                  <a:pt x="0" y="56679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1" name="TextBox 31"/>
          <p:cNvSpPr txBox="1"/>
          <p:nvPr/>
        </p:nvSpPr>
        <p:spPr>
          <a:xfrm>
            <a:off x="11939925" y="6585294"/>
            <a:ext cx="2657680" cy="342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600"/>
              </a:lnSpc>
              <a:spcBef>
                <a:spcPct val="0"/>
              </a:spcBef>
            </a:pPr>
            <a:r>
              <a:rPr lang="en-US" sz="2600">
                <a:solidFill>
                  <a:srgbClr val="212740"/>
                </a:solidFill>
                <a:latin typeface="Montserrat Ultra-Bold"/>
              </a:rPr>
              <a:t>SUP Timeline</a:t>
            </a:r>
          </a:p>
        </p:txBody>
      </p:sp>
      <p:sp>
        <p:nvSpPr>
          <p:cNvPr id="32" name="Freeform 32"/>
          <p:cNvSpPr/>
          <p:nvPr/>
        </p:nvSpPr>
        <p:spPr>
          <a:xfrm>
            <a:off x="11874918" y="7116675"/>
            <a:ext cx="266566" cy="266566"/>
          </a:xfrm>
          <a:custGeom>
            <a:avLst/>
            <a:gdLst/>
            <a:ahLst/>
            <a:cxnLst/>
            <a:rect l="l" t="t" r="r" b="b"/>
            <a:pathLst>
              <a:path w="266566" h="266566">
                <a:moveTo>
                  <a:pt x="0" y="0"/>
                </a:moveTo>
                <a:lnTo>
                  <a:pt x="266566" y="0"/>
                </a:lnTo>
                <a:lnTo>
                  <a:pt x="266566" y="266566"/>
                </a:lnTo>
                <a:lnTo>
                  <a:pt x="0" y="26656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3" name="TextBox 33"/>
          <p:cNvSpPr txBox="1"/>
          <p:nvPr/>
        </p:nvSpPr>
        <p:spPr>
          <a:xfrm>
            <a:off x="12337759" y="7050299"/>
            <a:ext cx="5792385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1B2C4E"/>
                </a:solidFill>
                <a:latin typeface="Open Sans Bold"/>
              </a:rPr>
              <a:t>Winter 2022:      Call for content released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2337759" y="7917709"/>
            <a:ext cx="5902427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1B2C4E"/>
                </a:solidFill>
                <a:latin typeface="Open Sans Bold"/>
              </a:rPr>
              <a:t>Summer 2023:   Next call for content issued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2337759" y="7492259"/>
            <a:ext cx="5913823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1B2C4E"/>
                </a:solidFill>
                <a:latin typeface="Open Sans Bold"/>
              </a:rPr>
              <a:t>Spring 2023:       Proposals pass to peer review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2337759" y="8362209"/>
            <a:ext cx="6324484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1B2C4E"/>
                </a:solidFill>
                <a:latin typeface="Open Sans Bold"/>
              </a:rPr>
              <a:t>Autumn 2023:    Contract issue for first titles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2337759" y="8761143"/>
            <a:ext cx="6335770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1B2C4E"/>
                </a:solidFill>
                <a:latin typeface="Open Sans Bold"/>
              </a:rPr>
              <a:t>Winter 2023:       Production cycle begins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2337759" y="9186593"/>
            <a:ext cx="6678102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1B2C4E"/>
                </a:solidFill>
                <a:latin typeface="Open Sans Bold"/>
              </a:rPr>
              <a:t>Spring 2024:        Publishing commences</a:t>
            </a:r>
          </a:p>
        </p:txBody>
      </p:sp>
      <p:sp>
        <p:nvSpPr>
          <p:cNvPr id="39" name="Freeform 39"/>
          <p:cNvSpPr/>
          <p:nvPr/>
        </p:nvSpPr>
        <p:spPr>
          <a:xfrm>
            <a:off x="11873250" y="7539884"/>
            <a:ext cx="266566" cy="266566"/>
          </a:xfrm>
          <a:custGeom>
            <a:avLst/>
            <a:gdLst/>
            <a:ahLst/>
            <a:cxnLst/>
            <a:rect l="l" t="t" r="r" b="b"/>
            <a:pathLst>
              <a:path w="266566" h="266566">
                <a:moveTo>
                  <a:pt x="0" y="0"/>
                </a:moveTo>
                <a:lnTo>
                  <a:pt x="266567" y="0"/>
                </a:lnTo>
                <a:lnTo>
                  <a:pt x="266567" y="266567"/>
                </a:lnTo>
                <a:lnTo>
                  <a:pt x="0" y="266567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0" name="Freeform 40"/>
          <p:cNvSpPr/>
          <p:nvPr/>
        </p:nvSpPr>
        <p:spPr>
          <a:xfrm>
            <a:off x="11874918" y="8000393"/>
            <a:ext cx="266566" cy="266566"/>
          </a:xfrm>
          <a:custGeom>
            <a:avLst/>
            <a:gdLst/>
            <a:ahLst/>
            <a:cxnLst/>
            <a:rect l="l" t="t" r="r" b="b"/>
            <a:pathLst>
              <a:path w="266566" h="266566">
                <a:moveTo>
                  <a:pt x="0" y="0"/>
                </a:moveTo>
                <a:lnTo>
                  <a:pt x="266566" y="0"/>
                </a:lnTo>
                <a:lnTo>
                  <a:pt x="266566" y="266566"/>
                </a:lnTo>
                <a:lnTo>
                  <a:pt x="0" y="26656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1" name="Freeform 41"/>
          <p:cNvSpPr/>
          <p:nvPr/>
        </p:nvSpPr>
        <p:spPr>
          <a:xfrm>
            <a:off x="11874918" y="8457459"/>
            <a:ext cx="266566" cy="266566"/>
          </a:xfrm>
          <a:custGeom>
            <a:avLst/>
            <a:gdLst/>
            <a:ahLst/>
            <a:cxnLst/>
            <a:rect l="l" t="t" r="r" b="b"/>
            <a:pathLst>
              <a:path w="266566" h="266566">
                <a:moveTo>
                  <a:pt x="0" y="0"/>
                </a:moveTo>
                <a:lnTo>
                  <a:pt x="266566" y="0"/>
                </a:lnTo>
                <a:lnTo>
                  <a:pt x="266566" y="266567"/>
                </a:lnTo>
                <a:lnTo>
                  <a:pt x="0" y="266567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2" name="Freeform 42"/>
          <p:cNvSpPr/>
          <p:nvPr/>
        </p:nvSpPr>
        <p:spPr>
          <a:xfrm>
            <a:off x="11873250" y="8914526"/>
            <a:ext cx="266566" cy="266566"/>
          </a:xfrm>
          <a:custGeom>
            <a:avLst/>
            <a:gdLst/>
            <a:ahLst/>
            <a:cxnLst/>
            <a:rect l="l" t="t" r="r" b="b"/>
            <a:pathLst>
              <a:path w="266566" h="266566">
                <a:moveTo>
                  <a:pt x="0" y="0"/>
                </a:moveTo>
                <a:lnTo>
                  <a:pt x="266567" y="0"/>
                </a:lnTo>
                <a:lnTo>
                  <a:pt x="266567" y="266566"/>
                </a:lnTo>
                <a:lnTo>
                  <a:pt x="0" y="26656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3" name="Freeform 43"/>
          <p:cNvSpPr/>
          <p:nvPr/>
        </p:nvSpPr>
        <p:spPr>
          <a:xfrm>
            <a:off x="11874918" y="9287481"/>
            <a:ext cx="266566" cy="266566"/>
          </a:xfrm>
          <a:custGeom>
            <a:avLst/>
            <a:gdLst/>
            <a:ahLst/>
            <a:cxnLst/>
            <a:rect l="l" t="t" r="r" b="b"/>
            <a:pathLst>
              <a:path w="266566" h="266566">
                <a:moveTo>
                  <a:pt x="0" y="0"/>
                </a:moveTo>
                <a:lnTo>
                  <a:pt x="266566" y="0"/>
                </a:lnTo>
                <a:lnTo>
                  <a:pt x="266566" y="266566"/>
                </a:lnTo>
                <a:lnTo>
                  <a:pt x="0" y="26656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180</Words>
  <Application>Microsoft Office PowerPoint</Application>
  <PresentationFormat>Custom</PresentationFormat>
  <Paragraphs>19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Calibri</vt:lpstr>
      <vt:lpstr>Arial</vt:lpstr>
      <vt:lpstr>Montserrat Ultra-Bold</vt:lpstr>
      <vt:lpstr>Open Sans</vt:lpstr>
      <vt:lpstr>Open Sans Bold</vt:lpstr>
      <vt:lpstr>Open Sans Extra 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 Advocacy PowerPoint 2 (Presentation)</dc:title>
  <dc:creator>Dominique Walker</dc:creator>
  <cp:lastModifiedBy>Dominique Walker (Staff)</cp:lastModifiedBy>
  <cp:revision>2</cp:revision>
  <dcterms:created xsi:type="dcterms:W3CDTF">2006-08-16T00:00:00Z</dcterms:created>
  <dcterms:modified xsi:type="dcterms:W3CDTF">2023-10-20T10:27:17Z</dcterms:modified>
  <dc:identifier>DAFxyfpc3tU</dc:identifier>
</cp:coreProperties>
</file>